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4"/>
  </p:notesMasterIdLst>
  <p:sldIdLst>
    <p:sldId id="259" r:id="rId2"/>
    <p:sldId id="283" r:id="rId3"/>
    <p:sldId id="400" r:id="rId4"/>
    <p:sldId id="466" r:id="rId5"/>
    <p:sldId id="467" r:id="rId6"/>
    <p:sldId id="471" r:id="rId7"/>
    <p:sldId id="522" r:id="rId8"/>
    <p:sldId id="523" r:id="rId9"/>
    <p:sldId id="520" r:id="rId10"/>
    <p:sldId id="524" r:id="rId11"/>
    <p:sldId id="525" r:id="rId12"/>
    <p:sldId id="521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66"/>
    <a:srgbClr val="FF9900"/>
    <a:srgbClr val="FFCC66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81404" autoAdjust="0"/>
  </p:normalViewPr>
  <p:slideViewPr>
    <p:cSldViewPr>
      <p:cViewPr varScale="1">
        <p:scale>
          <a:sx n="93" d="100"/>
          <a:sy n="93" d="100"/>
        </p:scale>
        <p:origin x="22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88608-CEB6-4CBA-9D32-7C261441C181}" type="datetimeFigureOut">
              <a:rPr lang="sl-SI" smtClean="0"/>
              <a:t>13. 10. 2020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A9FC3-1709-4237-9C49-2641FDA244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095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2F49-2BA6-4E5D-B1FD-2A1B6DBC84BC}" type="slidenum">
              <a:rPr lang="sl-SI" smtClean="0">
                <a:solidFill>
                  <a:prstClr val="black"/>
                </a:solidFill>
              </a:rPr>
              <a:pPr/>
              <a:t>1</a:t>
            </a:fld>
            <a:endParaRPr lang="sl-S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Že vrabci na veji čivkajo, da je potrebno izobraževalne modele spremeniti.</a:t>
            </a:r>
          </a:p>
          <a:p>
            <a:r>
              <a:rPr lang="sl-SI" dirty="0"/>
              <a:t>Vztrajni</a:t>
            </a:r>
            <a:r>
              <a:rPr lang="sl-SI" baseline="0" dirty="0"/>
              <a:t> so in to počno že nekaj časa. Toliko, da nam je prav vsem do danes</a:t>
            </a:r>
          </a:p>
          <a:p>
            <a:r>
              <a:rPr lang="sl-SI" baseline="0" dirty="0"/>
              <a:t>to že jasno. Zasipajo nas tudi z raznimi informacijami:</a:t>
            </a:r>
          </a:p>
          <a:p>
            <a:pPr marL="171450" indent="-171450">
              <a:buFontTx/>
              <a:buChar char="-"/>
            </a:pPr>
            <a:r>
              <a:rPr lang="sl-SI" baseline="0" dirty="0"/>
              <a:t>Kako se možgani najlaže učijo?</a:t>
            </a:r>
          </a:p>
          <a:p>
            <a:pPr marL="171450" indent="-171450">
              <a:buFontTx/>
              <a:buChar char="-"/>
            </a:pPr>
            <a:r>
              <a:rPr lang="sl-SI" baseline="0" dirty="0"/>
              <a:t>Česa na trgu dela primanjkuje?</a:t>
            </a:r>
          </a:p>
          <a:p>
            <a:pPr marL="171450" indent="-171450">
              <a:buFontTx/>
              <a:buChar char="-"/>
            </a:pPr>
            <a:r>
              <a:rPr lang="sl-SI" baseline="0" dirty="0"/>
              <a:t>Kako se je spremenil svet, zgodovina, potrebe?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A9FC3-1709-4237-9C49-2641FDA244C0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1712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A9FC3-1709-4237-9C49-2641FDA244C0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271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A9FC3-1709-4237-9C49-2641FDA244C0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643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A9FC3-1709-4237-9C49-2641FDA244C0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636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C69A59C-9A0B-40BC-BEF3-75E63AAC039B}" type="datetimeFigureOut">
              <a:rPr lang="sl-SI" smtClean="0">
                <a:solidFill>
                  <a:srgbClr val="464653"/>
                </a:solidFill>
              </a:rPr>
              <a:pPr/>
              <a:t>13. 10. 2020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l-SI">
              <a:solidFill>
                <a:srgbClr val="464653"/>
              </a:solidFill>
            </a:endParaRPr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10E4FF0-FB62-447E-B38E-C828BC14EB03}" type="slidenum">
              <a:rPr lang="sl-SI" smtClean="0">
                <a:solidFill>
                  <a:srgbClr val="464653"/>
                </a:solidFill>
              </a:rPr>
              <a:pPr/>
              <a:t>‹#›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Pravokot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ravokot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Pravokot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6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srgbClr val="464653"/>
                </a:solidFill>
              </a:rPr>
              <a:pPr/>
              <a:t>13. 10. 2020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464653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srgbClr val="464653"/>
                </a:solidFill>
              </a:rPr>
              <a:pPr/>
              <a:t>‹#›</a:t>
            </a:fld>
            <a:endParaRPr lang="sl-SI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0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srgbClr val="464653"/>
                </a:solidFill>
              </a:rPr>
              <a:pPr/>
              <a:t>13. 10. 2020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464653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srgbClr val="464653"/>
                </a:solidFill>
              </a:rPr>
              <a:pPr/>
              <a:t>‹#›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nakokraki trikotni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3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srgbClr val="464653"/>
                </a:solidFill>
              </a:rPr>
              <a:pPr/>
              <a:t>13. 10. 2020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464653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srgbClr val="464653"/>
                </a:solidFill>
              </a:rPr>
              <a:pPr/>
              <a:t>‹#›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583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C69A59C-9A0B-40BC-BEF3-75E63AAC039B}" type="datetimeFigureOut">
              <a:rPr lang="sl-SI" smtClean="0">
                <a:solidFill>
                  <a:srgbClr val="DDE9EC"/>
                </a:solidFill>
              </a:rPr>
              <a:pPr/>
              <a:t>13. 10. 2020</a:t>
            </a:fld>
            <a:endParaRPr lang="sl-SI">
              <a:solidFill>
                <a:srgbClr val="DDE9EC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l-SI">
              <a:solidFill>
                <a:srgbClr val="DDE9EC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10E4FF0-FB62-447E-B38E-C828BC14EB03}" type="slidenum">
              <a:rPr lang="sl-SI" smtClean="0">
                <a:solidFill>
                  <a:srgbClr val="DDE9EC"/>
                </a:solidFill>
              </a:rPr>
              <a:pPr/>
              <a:t>‹#›</a:t>
            </a:fld>
            <a:endParaRPr lang="sl-SI">
              <a:solidFill>
                <a:srgbClr val="DDE9EC"/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47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srgbClr val="464653"/>
                </a:solidFill>
              </a:rPr>
              <a:pPr/>
              <a:t>13. 10. 2020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464653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srgbClr val="464653"/>
                </a:solidFill>
              </a:rPr>
              <a:pPr/>
              <a:t>‹#›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221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srgbClr val="464653"/>
                </a:solidFill>
              </a:rPr>
              <a:pPr/>
              <a:t>13. 10. 2020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464653"/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srgbClr val="464653"/>
                </a:solidFill>
              </a:rPr>
              <a:pPr/>
              <a:t>‹#›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363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srgbClr val="464653"/>
                </a:solidFill>
              </a:rPr>
              <a:pPr/>
              <a:t>13. 10. 2020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464653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srgbClr val="464653"/>
                </a:solidFill>
              </a:rPr>
              <a:pPr/>
              <a:t>‹#›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6" name="Enakokraki trikotni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0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srgbClr val="464653"/>
                </a:solidFill>
              </a:rPr>
              <a:pPr/>
              <a:t>13. 10. 2020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464653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srgbClr val="464653"/>
                </a:solidFill>
              </a:rPr>
              <a:pPr/>
              <a:t>‹#›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5" name="Raven povezovalnik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nakokraki trikotni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4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srgbClr val="464653"/>
                </a:solidFill>
              </a:rPr>
              <a:pPr/>
              <a:t>13. 10. 2020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464653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srgbClr val="464653"/>
                </a:solidFill>
              </a:rPr>
              <a:pPr/>
              <a:t>‹#›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Enakokraki trikotni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grada vsebin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068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>
                <a:solidFill>
                  <a:srgbClr val="DDE9EC"/>
                </a:solidFill>
              </a:rPr>
              <a:pPr/>
              <a:t>13. 10. 2020</a:t>
            </a:fld>
            <a:endParaRPr lang="sl-SI">
              <a:solidFill>
                <a:srgbClr val="DDE9EC"/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DE9EC"/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>
                <a:solidFill>
                  <a:srgbClr val="DDE9EC"/>
                </a:solidFill>
              </a:rPr>
              <a:pPr/>
              <a:t>‹#›</a:t>
            </a:fld>
            <a:endParaRPr lang="sl-SI">
              <a:solidFill>
                <a:srgbClr val="DDE9EC"/>
              </a:solidFill>
            </a:endParaRP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Enakokraki trikotni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25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Uredite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69A59C-9A0B-40BC-BEF3-75E63AAC039B}" type="datetimeFigureOut">
              <a:rPr lang="sl-SI" smtClean="0">
                <a:solidFill>
                  <a:srgbClr val="464653"/>
                </a:solidFill>
              </a:rPr>
              <a:pPr/>
              <a:t>13. 10. 2020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l-SI">
              <a:solidFill>
                <a:srgbClr val="464653"/>
              </a:solidFill>
            </a:endParaRPr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0E4FF0-FB62-447E-B38E-C828BC14EB03}" type="slidenum">
              <a:rPr lang="sl-SI" smtClean="0">
                <a:solidFill>
                  <a:srgbClr val="464653"/>
                </a:solidFill>
              </a:rPr>
              <a:pPr/>
              <a:t>‹#›</a:t>
            </a:fld>
            <a:endParaRPr lang="sl-SI">
              <a:solidFill>
                <a:srgbClr val="464653"/>
              </a:solidFill>
            </a:endParaRPr>
          </a:p>
        </p:txBody>
      </p:sp>
      <p:sp>
        <p:nvSpPr>
          <p:cNvPr id="28" name="Raven povezovalnik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aven povezovalnik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Enakokraki trikotni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5616" y="3717032"/>
            <a:ext cx="7056784" cy="1152128"/>
          </a:xfrm>
          <a:noFill/>
        </p:spPr>
        <p:txBody>
          <a:bodyPr>
            <a:normAutofit/>
          </a:bodyPr>
          <a:lstStyle/>
          <a:p>
            <a:pPr algn="ctr"/>
            <a:br>
              <a:rPr lang="sl-SI" sz="1400" b="1" dirty="0">
                <a:solidFill>
                  <a:srgbClr val="92D050"/>
                </a:solidFill>
                <a:latin typeface="Baskerville Old Face" panose="02020602080505020303" pitchFamily="18" charset="0"/>
              </a:rPr>
            </a:br>
            <a:r>
              <a:rPr lang="sl-SI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Slovenia</a:t>
            </a:r>
            <a:r>
              <a:rPr lang="sl-SI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on </a:t>
            </a:r>
            <a:r>
              <a:rPr lang="sl-SI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</a:t>
            </a:r>
            <a:r>
              <a:rPr lang="sl-SI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sl-SI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European</a:t>
            </a:r>
            <a:r>
              <a:rPr lang="sl-SI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map</a:t>
            </a:r>
            <a:endParaRPr lang="sl-SI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15616" y="5085184"/>
            <a:ext cx="7056784" cy="648072"/>
          </a:xfrm>
          <a:noFill/>
        </p:spPr>
        <p:txBody>
          <a:bodyPr>
            <a:normAutofit/>
          </a:bodyPr>
          <a:lstStyle/>
          <a:p>
            <a:pPr algn="ctr"/>
            <a:endParaRPr lang="sl-SI" sz="900" b="1" dirty="0">
              <a:latin typeface="Baskerville Old Face" panose="02020602080505020303" pitchFamily="18" charset="0"/>
            </a:endParaRPr>
          </a:p>
          <a:p>
            <a:pPr algn="ctr"/>
            <a:r>
              <a:rPr lang="sl-SI" sz="2200" b="1" i="1" dirty="0" err="1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Benchmarking</a:t>
            </a:r>
            <a:r>
              <a:rPr lang="sl-SI" sz="2200" b="1" i="1" dirty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sl-SI" sz="2200" b="1" i="1" dirty="0" err="1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the</a:t>
            </a:r>
            <a:r>
              <a:rPr lang="sl-SI" sz="2200" b="1" i="1" dirty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sl-SI" sz="2200" b="1" i="1" dirty="0" err="1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schools</a:t>
            </a:r>
            <a:r>
              <a:rPr lang="sl-SI" sz="2200" b="1" i="1" dirty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sl-SI" sz="2200" b="1" i="1" dirty="0" err="1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of</a:t>
            </a:r>
            <a:r>
              <a:rPr lang="sl-SI" sz="2200" b="1" i="1" dirty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sl-SI" sz="2200" b="1" i="1" dirty="0" err="1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Sweden</a:t>
            </a:r>
            <a:r>
              <a:rPr lang="sl-SI" sz="2200" b="1" i="1" dirty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sl-SI" sz="2200" b="1" i="1" dirty="0" err="1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and</a:t>
            </a:r>
            <a:r>
              <a:rPr lang="sl-SI" sz="2200" b="1" i="1" dirty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sl-SI" sz="2200" b="1" i="1" dirty="0" err="1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Finland</a:t>
            </a:r>
            <a:endParaRPr lang="sl-SI" sz="2200" b="1" i="1" dirty="0">
              <a:solidFill>
                <a:schemeClr val="accent4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 descr="http://osdobje.splet.arnes.si/files/2014/07/cropped-osdobj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179"/>
            <a:ext cx="8640960" cy="301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572000" y="5877272"/>
            <a:ext cx="36004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Mateja Todorovski, OŠ Dobje</a:t>
            </a:r>
          </a:p>
          <a:p>
            <a:r>
              <a:rPr lang="sl-SI" sz="2000" dirty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povzeto po </a:t>
            </a:r>
            <a:r>
              <a:rPr lang="en-US" sz="2000" kern="0" dirty="0" err="1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0"/>
                <a:cs typeface="Times New Roman" charset="0"/>
              </a:rPr>
              <a:t>Mojca</a:t>
            </a: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0"/>
                <a:cs typeface="Times New Roman" charset="0"/>
              </a:rPr>
              <a:t> </a:t>
            </a:r>
            <a:r>
              <a:rPr lang="en-US" sz="2000" kern="0" dirty="0" err="1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0"/>
                <a:cs typeface="Times New Roman" charset="0"/>
              </a:rPr>
              <a:t>Štraus</a:t>
            </a:r>
            <a:r>
              <a:rPr lang="sl-SI" sz="2000" kern="0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0"/>
                <a:cs typeface="Times New Roman" charset="0"/>
              </a:rPr>
              <a:t>, </a:t>
            </a:r>
          </a:p>
          <a:p>
            <a:r>
              <a:rPr lang="sl-SI" sz="2000" kern="0" dirty="0">
                <a:solidFill>
                  <a:schemeClr val="accent5">
                    <a:lumMod val="50000"/>
                  </a:schemeClr>
                </a:solidFill>
                <a:latin typeface="Baskerville Old Face" panose="02020602080505020303" pitchFamily="18" charset="0"/>
                <a:cs typeface="Times New Roman" charset="0"/>
              </a:rPr>
              <a:t>MIZŠ in Pedagoški inštitut </a:t>
            </a:r>
          </a:p>
        </p:txBody>
      </p:sp>
    </p:spTree>
    <p:extLst>
      <p:ext uri="{BB962C8B-B14F-4D97-AF65-F5344CB8AC3E}">
        <p14:creationId xmlns:p14="http://schemas.microsoft.com/office/powerpoint/2010/main" val="206472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000323-8CE1-4B2C-8035-971241B0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01FA933-5070-4B3C-A045-269F91DD7F9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2561" y="-27384"/>
            <a:ext cx="9190708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6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0EE4EF-1515-40C6-B2CA-D24FDDDA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93BC5A4-F854-4754-B5F5-6E7F1284532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496" y="-5610"/>
            <a:ext cx="9181756" cy="6863610"/>
          </a:xfrm>
          <a:prstGeom prst="rect">
            <a:avLst/>
          </a:prstGeom>
        </p:spPr>
      </p:pic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id="{F6465326-5544-4ED5-BE94-1763A43A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10"/>
            <a:ext cx="9181756" cy="68636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8BD10A8-7C24-4659-BA34-EA213A122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556792"/>
            <a:ext cx="1738125" cy="8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2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51946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51946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12583"/>
            <a:ext cx="4067944" cy="67710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l-SI" sz="2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sl-SI" sz="2000" b="1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Since</a:t>
            </a:r>
            <a:r>
              <a:rPr lang="sl-SI" sz="2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2000 on</a:t>
            </a:r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l-SI" sz="14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l-SI" sz="2000" b="1" dirty="0">
                <a:solidFill>
                  <a:srgbClr val="002060"/>
                </a:solidFill>
                <a:latin typeface="Candara" pitchFamily="34" charset="0"/>
              </a:rPr>
              <a:t>Finska		-9,7 točk*</a:t>
            </a:r>
          </a:p>
          <a:p>
            <a:r>
              <a:rPr lang="sl-SI" sz="2000" b="1" dirty="0">
                <a:solidFill>
                  <a:srgbClr val="FF0000"/>
                </a:solidFill>
                <a:latin typeface="Candara" pitchFamily="34" charset="0"/>
              </a:rPr>
              <a:t>Slovenija	  1,7 točke</a:t>
            </a:r>
          </a:p>
          <a:p>
            <a:r>
              <a:rPr lang="sl-SI" sz="2000" b="1" dirty="0">
                <a:solidFill>
                  <a:srgbClr val="99FF66"/>
                </a:solidFill>
                <a:latin typeface="Candara" pitchFamily="34" charset="0"/>
              </a:rPr>
              <a:t>Nemčija		  1,7 točke</a:t>
            </a:r>
          </a:p>
          <a:p>
            <a:r>
              <a:rPr lang="sl-SI" sz="2000" b="1" dirty="0">
                <a:solidFill>
                  <a:srgbClr val="FF66FF"/>
                </a:solidFill>
                <a:latin typeface="Candara" pitchFamily="34" charset="0"/>
              </a:rPr>
              <a:t>Poljska		  5,0 točk*</a:t>
            </a:r>
          </a:p>
          <a:p>
            <a:endParaRPr lang="sl-SI" sz="2000" b="1" dirty="0">
              <a:solidFill>
                <a:schemeClr val="accent4">
                  <a:lumMod val="75000"/>
                </a:schemeClr>
              </a:solidFill>
              <a:latin typeface="Candara" pitchFamily="34" charset="0"/>
            </a:endParaRPr>
          </a:p>
          <a:p>
            <a:r>
              <a:rPr lang="sl-SI" sz="2000" b="1" dirty="0">
                <a:solidFill>
                  <a:srgbClr val="00B050"/>
                </a:solidFill>
                <a:latin typeface="Candara" pitchFamily="34" charset="0"/>
              </a:rPr>
              <a:t>Švedska		 -5,4 točk*</a:t>
            </a:r>
          </a:p>
          <a:p>
            <a:r>
              <a:rPr lang="sl-SI" sz="2000" b="1" dirty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Portugalska	  7,2 točk*</a:t>
            </a:r>
          </a:p>
          <a:p>
            <a:endParaRPr lang="sl-SI" sz="2000" b="1" dirty="0">
              <a:solidFill>
                <a:srgbClr val="00B0F0"/>
              </a:solidFill>
              <a:latin typeface="Candara" pitchFamily="34" charset="0"/>
            </a:endParaRPr>
          </a:p>
          <a:p>
            <a:r>
              <a:rPr lang="sl-SI" sz="2000" b="1" dirty="0">
                <a:solidFill>
                  <a:srgbClr val="00B0F0"/>
                </a:solidFill>
                <a:latin typeface="Candara" pitchFamily="34" charset="0"/>
              </a:rPr>
              <a:t>Madžarska	-4,0 točk*</a:t>
            </a:r>
          </a:p>
          <a:p>
            <a:endParaRPr lang="sl-SI" sz="2000" b="1" dirty="0">
              <a:solidFill>
                <a:srgbClr val="FFFF00"/>
              </a:solidFill>
              <a:latin typeface="Candara" pitchFamily="34" charset="0"/>
            </a:endParaRPr>
          </a:p>
          <a:p>
            <a:r>
              <a:rPr lang="sl-SI" sz="2000" b="1" dirty="0">
                <a:solidFill>
                  <a:srgbClr val="FFFF00"/>
                </a:solidFill>
                <a:latin typeface="Candara" pitchFamily="34" charset="0"/>
              </a:rPr>
              <a:t>Hrvaška		 0,1 točke</a:t>
            </a:r>
          </a:p>
          <a:p>
            <a:endParaRPr lang="sl-SI" sz="2000" b="1" dirty="0">
              <a:solidFill>
                <a:srgbClr val="FFFF00"/>
              </a:solidFill>
              <a:latin typeface="Candara" pitchFamily="34" charset="0"/>
            </a:endParaRPr>
          </a:p>
          <a:p>
            <a:endParaRPr lang="sl-SI" sz="2000" b="1">
              <a:solidFill>
                <a:srgbClr val="FFFF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F6800FC-0382-4D3E-BA68-7F617090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94" y="188640"/>
            <a:ext cx="7308812" cy="6112824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CC6D2F5A-15C2-48E2-8C8B-8BFE130B1035}"/>
              </a:ext>
            </a:extLst>
          </p:cNvPr>
          <p:cNvSpPr/>
          <p:nvPr/>
        </p:nvSpPr>
        <p:spPr>
          <a:xfrm>
            <a:off x="916526" y="6308725"/>
            <a:ext cx="59597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/>
              <a:t>Vir: http://www.stt.si/public/assets/images/europe.gif</a:t>
            </a:r>
          </a:p>
        </p:txBody>
      </p:sp>
    </p:spTree>
    <p:extLst>
      <p:ext uri="{BB962C8B-B14F-4D97-AF65-F5344CB8AC3E}">
        <p14:creationId xmlns:p14="http://schemas.microsoft.com/office/powerpoint/2010/main" val="317352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8802" r="5153"/>
          <a:stretch/>
        </p:blipFill>
        <p:spPr>
          <a:xfrm>
            <a:off x="1080000" y="450000"/>
            <a:ext cx="6841688" cy="3367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817221"/>
            <a:ext cx="9185854" cy="306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9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804248" y="6381750"/>
            <a:ext cx="2133600" cy="476250"/>
          </a:xfrm>
        </p:spPr>
        <p:txBody>
          <a:bodyPr/>
          <a:lstStyle/>
          <a:p>
            <a:pPr>
              <a:defRPr/>
            </a:pPr>
            <a:fld id="{B4F6471B-7C53-427E-AD8C-06D2A17E7004}" type="slidenum">
              <a:rPr lang="sl-SI" smtClean="0"/>
              <a:pPr>
                <a:defRPr/>
              </a:pPr>
              <a:t>4</a:t>
            </a:fld>
            <a:endParaRPr lang="sl-SI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3994"/>
            <a:ext cx="503634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56464" cy="6857999"/>
          </a:xfrm>
          <a:prstGeom prst="rect">
            <a:avLst/>
          </a:prstGeom>
          <a:solidFill>
            <a:srgbClr val="CCCC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93"/>
            <a:ext cx="7126224" cy="68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168287" y="0"/>
            <a:ext cx="2975713" cy="2066122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PISA 2012</a:t>
            </a:r>
          </a:p>
          <a:p>
            <a:pPr algn="ctr"/>
            <a:r>
              <a:rPr lang="sl-SI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Literacy</a:t>
            </a:r>
            <a:endParaRPr lang="sl-SI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562483" y="2265139"/>
            <a:ext cx="2520280" cy="972108"/>
          </a:xfrm>
          <a:prstGeom prst="wedgeRoundRectCallout">
            <a:avLst>
              <a:gd name="adj1" fmla="val -74426"/>
              <a:gd name="adj2" fmla="val -162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OECD </a:t>
            </a:r>
            <a:r>
              <a:rPr lang="sl-SI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average</a:t>
            </a:r>
            <a:endParaRPr lang="sl-SI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sl-SI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496 </a:t>
            </a:r>
            <a:r>
              <a:rPr lang="sl-SI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points</a:t>
            </a:r>
            <a:endParaRPr lang="sl-SI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19" y="5215706"/>
            <a:ext cx="24955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44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06409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7212295" y="2276872"/>
            <a:ext cx="1907704" cy="972108"/>
          </a:xfrm>
          <a:prstGeom prst="wedgeRoundRectCallout">
            <a:avLst>
              <a:gd name="adj1" fmla="val -39221"/>
              <a:gd name="adj2" fmla="val 7190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OECD </a:t>
            </a:r>
            <a:r>
              <a:rPr lang="sl-SI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average</a:t>
            </a:r>
            <a:endParaRPr lang="sl-SI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sl-SI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493 </a:t>
            </a:r>
            <a:r>
              <a:rPr lang="sl-SI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points</a:t>
            </a:r>
            <a:endParaRPr lang="sl-SI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3176"/>
            <a:ext cx="18097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300192" y="44624"/>
            <a:ext cx="2808311" cy="158417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PISA 2015</a:t>
            </a:r>
          </a:p>
          <a:p>
            <a:pPr algn="ctr"/>
            <a:r>
              <a:rPr lang="sl-SI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Literacy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2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300192" y="44624"/>
            <a:ext cx="2808311" cy="158417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PISA 2015</a:t>
            </a:r>
          </a:p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Bralna</a:t>
            </a:r>
          </a:p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pismenost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6296" y="2060968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accent5">
                    <a:lumMod val="50000"/>
                  </a:schemeClr>
                </a:solidFill>
              </a:rPr>
              <a:t>Dosežki</a:t>
            </a:r>
          </a:p>
          <a:p>
            <a:pPr algn="ctr"/>
            <a:r>
              <a:rPr lang="sl-SI" sz="2800" b="1" dirty="0">
                <a:solidFill>
                  <a:schemeClr val="accent5">
                    <a:lumMod val="50000"/>
                  </a:schemeClr>
                </a:solidFill>
              </a:rPr>
              <a:t>od 2000 </a:t>
            </a:r>
          </a:p>
          <a:p>
            <a:pPr algn="ctr"/>
            <a:r>
              <a:rPr lang="sl-SI" sz="2800" b="1" dirty="0">
                <a:solidFill>
                  <a:schemeClr val="accent5">
                    <a:lumMod val="50000"/>
                  </a:schemeClr>
                </a:solidFill>
              </a:rPr>
              <a:t>do 2015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0911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391" y="7962"/>
            <a:ext cx="6600911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31188" y="14254"/>
            <a:ext cx="3412812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l-SI" sz="2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			</a:t>
            </a:r>
            <a:r>
              <a:rPr lang="sl-SI" sz="2000" b="1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Since</a:t>
            </a:r>
            <a:r>
              <a:rPr lang="sl-SI" sz="2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2000 on</a:t>
            </a:r>
            <a:endParaRPr lang="sl-SI" sz="14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l-SI" sz="2000" b="1" dirty="0">
                <a:solidFill>
                  <a:srgbClr val="002060"/>
                </a:solidFill>
                <a:latin typeface="Candara" pitchFamily="34" charset="0"/>
              </a:rPr>
              <a:t>Finska		-4,9 točk*</a:t>
            </a:r>
          </a:p>
          <a:p>
            <a:endParaRPr lang="sl-SI" sz="2000" b="1" dirty="0">
              <a:solidFill>
                <a:srgbClr val="99FF66"/>
              </a:solidFill>
              <a:latin typeface="Candara" pitchFamily="34" charset="0"/>
            </a:endParaRPr>
          </a:p>
          <a:p>
            <a:endParaRPr lang="sl-SI" sz="2000" b="1" dirty="0">
              <a:solidFill>
                <a:srgbClr val="99FF66"/>
              </a:solidFill>
              <a:latin typeface="Candara" pitchFamily="34" charset="0"/>
            </a:endParaRPr>
          </a:p>
          <a:p>
            <a:r>
              <a:rPr lang="sl-SI" sz="2000" b="1" dirty="0">
                <a:solidFill>
                  <a:srgbClr val="99FF66"/>
                </a:solidFill>
                <a:latin typeface="Candara" pitchFamily="34" charset="0"/>
              </a:rPr>
              <a:t>Nemčija		 5,0 točk*</a:t>
            </a:r>
          </a:p>
          <a:p>
            <a:r>
              <a:rPr lang="sl-SI" sz="2000" b="1" dirty="0">
                <a:solidFill>
                  <a:srgbClr val="FF66FF"/>
                </a:solidFill>
                <a:latin typeface="Candara" pitchFamily="34" charset="0"/>
              </a:rPr>
              <a:t>Poljska		 5,4 točk*</a:t>
            </a:r>
          </a:p>
          <a:p>
            <a:r>
              <a:rPr lang="sl-SI" sz="2000" b="1" dirty="0">
                <a:solidFill>
                  <a:srgbClr val="FF0000"/>
                </a:solidFill>
                <a:latin typeface="Candara" pitchFamily="34" charset="0"/>
              </a:rPr>
              <a:t>Slovenija	 3,0 točke</a:t>
            </a:r>
          </a:p>
          <a:p>
            <a:r>
              <a:rPr lang="sl-SI" sz="2000" b="1" dirty="0">
                <a:solidFill>
                  <a:srgbClr val="00B050"/>
                </a:solidFill>
                <a:latin typeface="Candara" pitchFamily="34" charset="0"/>
              </a:rPr>
              <a:t>Švedska		-5,2 točk*</a:t>
            </a:r>
          </a:p>
          <a:p>
            <a:r>
              <a:rPr lang="sl-SI" sz="2000" b="1" dirty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Portugalska	 5,4 točk*</a:t>
            </a:r>
          </a:p>
          <a:p>
            <a:endParaRPr lang="sl-SI" sz="2000" b="1" dirty="0">
              <a:solidFill>
                <a:srgbClr val="FFFF00"/>
              </a:solidFill>
              <a:latin typeface="Candara" pitchFamily="34" charset="0"/>
            </a:endParaRPr>
          </a:p>
          <a:p>
            <a:r>
              <a:rPr lang="sl-SI" sz="2000" b="1" dirty="0">
                <a:solidFill>
                  <a:srgbClr val="FFFF00"/>
                </a:solidFill>
                <a:latin typeface="Candara" pitchFamily="34" charset="0"/>
              </a:rPr>
              <a:t>Hrvaška		 3,7 točk</a:t>
            </a:r>
          </a:p>
          <a:p>
            <a:endParaRPr lang="sl-SI" sz="2000" b="1" dirty="0">
              <a:solidFill>
                <a:srgbClr val="00B0F0"/>
              </a:solidFill>
              <a:latin typeface="Candara" pitchFamily="34" charset="0"/>
            </a:endParaRPr>
          </a:p>
          <a:p>
            <a:endParaRPr lang="sl-SI" sz="2000" b="1" dirty="0">
              <a:solidFill>
                <a:srgbClr val="00B0F0"/>
              </a:solidFill>
              <a:latin typeface="Candara" pitchFamily="34" charset="0"/>
            </a:endParaRPr>
          </a:p>
          <a:p>
            <a:r>
              <a:rPr lang="sl-SI" sz="2000" b="1" dirty="0">
                <a:solidFill>
                  <a:srgbClr val="00B0F0"/>
                </a:solidFill>
                <a:latin typeface="Candara" pitchFamily="34" charset="0"/>
              </a:rPr>
              <a:t>Madžarska	-0,6 točke</a:t>
            </a:r>
          </a:p>
          <a:p>
            <a:endParaRPr lang="sl-SI" sz="2000" b="1" dirty="0">
              <a:solidFill>
                <a:srgbClr val="FFFF00"/>
              </a:solidFill>
              <a:latin typeface="Candara" pitchFamily="34" charset="0"/>
            </a:endParaRPr>
          </a:p>
          <a:p>
            <a:endParaRPr lang="sl-SI" sz="2000" b="1" dirty="0">
              <a:solidFill>
                <a:srgbClr val="FFFF00"/>
              </a:solidFill>
              <a:latin typeface="Candara" pitchFamily="34" charset="0"/>
            </a:endParaRPr>
          </a:p>
          <a:p>
            <a:endParaRPr lang="sl-SI" sz="4000" b="1" dirty="0">
              <a:solidFill>
                <a:schemeClr val="accent4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17288C-247A-41F0-987C-0FEF66634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EACBAEE-B51A-416D-B2EE-BDA4FA48F6A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C74076E-45DC-4177-B101-50998FF9B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5" y="76200"/>
            <a:ext cx="8897519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9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D699FE0D-4C54-4DD6-94CB-02521BDB9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10" y="0"/>
            <a:ext cx="91542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8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1769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300192" y="44624"/>
            <a:ext cx="2808311" cy="1584176"/>
          </a:xfrm>
          <a:prstGeom prst="ellipse">
            <a:avLst/>
          </a:prstGeom>
          <a:solidFill>
            <a:srgbClr val="BCE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PISA 2015</a:t>
            </a:r>
          </a:p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Naravoslovna</a:t>
            </a:r>
          </a:p>
          <a:p>
            <a:pPr algn="ctr"/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pismenost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6296" y="2060968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accent5">
                    <a:lumMod val="50000"/>
                  </a:schemeClr>
                </a:solidFill>
              </a:rPr>
              <a:t>Dosežki</a:t>
            </a:r>
          </a:p>
          <a:p>
            <a:pPr algn="ctr"/>
            <a:r>
              <a:rPr lang="sl-SI" sz="2800" b="1" dirty="0">
                <a:solidFill>
                  <a:schemeClr val="accent5">
                    <a:lumMod val="50000"/>
                  </a:schemeClr>
                </a:solidFill>
              </a:rPr>
              <a:t>od 2006 </a:t>
            </a:r>
          </a:p>
          <a:p>
            <a:pPr algn="ctr"/>
            <a:r>
              <a:rPr lang="sl-SI" sz="2800" b="1" dirty="0">
                <a:solidFill>
                  <a:schemeClr val="accent5">
                    <a:lumMod val="50000"/>
                  </a:schemeClr>
                </a:solidFill>
              </a:rPr>
              <a:t>do 2015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1769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0012" y="-27384"/>
            <a:ext cx="4463988" cy="68941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l-SI" sz="2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		 </a:t>
            </a:r>
            <a:r>
              <a:rPr lang="sl-SI" sz="2000" b="1" dirty="0" err="1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Since</a:t>
            </a:r>
            <a:r>
              <a:rPr lang="sl-SI" sz="20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 2000 on</a:t>
            </a:r>
          </a:p>
          <a:p>
            <a:endParaRPr lang="sl-SI" sz="2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endParaRPr lang="sl-SI" sz="20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endParaRPr lang="sl-SI" sz="2000" b="1" dirty="0">
              <a:solidFill>
                <a:srgbClr val="002060"/>
              </a:solidFill>
              <a:latin typeface="Candara" pitchFamily="34" charset="0"/>
            </a:endParaRPr>
          </a:p>
          <a:p>
            <a:r>
              <a:rPr lang="sl-SI" sz="2000" b="1" dirty="0">
                <a:solidFill>
                  <a:srgbClr val="002060"/>
                </a:solidFill>
                <a:latin typeface="Candara" pitchFamily="34" charset="0"/>
              </a:rPr>
              <a:t>Finska		-10,6 točk*</a:t>
            </a:r>
          </a:p>
          <a:p>
            <a:endParaRPr lang="sl-SI" sz="2000" b="1" dirty="0">
              <a:solidFill>
                <a:srgbClr val="FF66FF"/>
              </a:solidFill>
              <a:latin typeface="Candara" pitchFamily="34" charset="0"/>
            </a:endParaRPr>
          </a:p>
          <a:p>
            <a:r>
              <a:rPr lang="sl-SI" sz="2000" b="1" dirty="0">
                <a:solidFill>
                  <a:srgbClr val="FF0000"/>
                </a:solidFill>
                <a:latin typeface="Candara" pitchFamily="34" charset="0"/>
              </a:rPr>
              <a:t>Slovenija	  -1,5 točke</a:t>
            </a:r>
          </a:p>
          <a:p>
            <a:r>
              <a:rPr lang="sl-SI" sz="2000" b="1" dirty="0">
                <a:solidFill>
                  <a:srgbClr val="99FF66"/>
                </a:solidFill>
                <a:latin typeface="Candara" pitchFamily="34" charset="0"/>
              </a:rPr>
              <a:t>Nemčija		  -1,7 točke</a:t>
            </a:r>
          </a:p>
          <a:p>
            <a:r>
              <a:rPr lang="sl-SI" sz="2000" b="1" dirty="0">
                <a:solidFill>
                  <a:srgbClr val="FF66FF"/>
                </a:solidFill>
                <a:latin typeface="Candara" pitchFamily="34" charset="0"/>
              </a:rPr>
              <a:t>Poljska		   2,9 točke</a:t>
            </a:r>
          </a:p>
          <a:p>
            <a:r>
              <a:rPr lang="sl-SI" sz="2000" b="1" dirty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Portugalska	   7,6 točk*</a:t>
            </a:r>
          </a:p>
          <a:p>
            <a:r>
              <a:rPr lang="sl-SI" sz="2000" b="1" dirty="0">
                <a:solidFill>
                  <a:srgbClr val="00B050"/>
                </a:solidFill>
                <a:latin typeface="Candara" pitchFamily="34" charset="0"/>
              </a:rPr>
              <a:t>Švedska		  -4,0 točk*</a:t>
            </a:r>
          </a:p>
          <a:p>
            <a:endParaRPr lang="sl-SI" sz="2000" b="1" dirty="0">
              <a:solidFill>
                <a:srgbClr val="00B0F0"/>
              </a:solidFill>
              <a:latin typeface="Candara" pitchFamily="34" charset="0"/>
            </a:endParaRPr>
          </a:p>
          <a:p>
            <a:r>
              <a:rPr lang="sl-SI" sz="2000" b="1" dirty="0">
                <a:solidFill>
                  <a:srgbClr val="00B0F0"/>
                </a:solidFill>
                <a:latin typeface="Candara" pitchFamily="34" charset="0"/>
              </a:rPr>
              <a:t>Madžarska	  -8,9 točk*</a:t>
            </a:r>
          </a:p>
          <a:p>
            <a:r>
              <a:rPr lang="sl-SI" sz="2000" b="1" dirty="0">
                <a:solidFill>
                  <a:srgbClr val="FFFF00"/>
                </a:solidFill>
                <a:latin typeface="Candara" pitchFamily="34" charset="0"/>
              </a:rPr>
              <a:t>Hrvaška		  -4,8 točk*</a:t>
            </a:r>
          </a:p>
          <a:p>
            <a:endParaRPr lang="sl-SI" sz="2000" b="1" dirty="0">
              <a:solidFill>
                <a:schemeClr val="accent4">
                  <a:lumMod val="50000"/>
                </a:schemeClr>
              </a:solidFill>
              <a:latin typeface="Candar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Statistično pomembna sprememba</a:t>
            </a:r>
          </a:p>
          <a:p>
            <a:endParaRPr lang="sl-SI" sz="14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  <a:p>
            <a:endParaRPr lang="sl-SI" sz="2000" b="1" dirty="0">
              <a:solidFill>
                <a:schemeClr val="accent4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o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Izvor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zvo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545</TotalTime>
  <Words>323</Words>
  <Application>Microsoft Office PowerPoint</Application>
  <PresentationFormat>Diaprojekcija na zaslonu (4:3)</PresentationFormat>
  <Paragraphs>96</Paragraphs>
  <Slides>12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3" baseType="lpstr">
      <vt:lpstr>Arial</vt:lpstr>
      <vt:lpstr>Baskerville Old Face</vt:lpstr>
      <vt:lpstr>Bookman Old Style</vt:lpstr>
      <vt:lpstr>Calibri</vt:lpstr>
      <vt:lpstr>Candara</vt:lpstr>
      <vt:lpstr>Comic Sans MS</vt:lpstr>
      <vt:lpstr>Gill Sans MT</vt:lpstr>
      <vt:lpstr>Times New Roman</vt:lpstr>
      <vt:lpstr>Wingdings</vt:lpstr>
      <vt:lpstr>Wingdings 3</vt:lpstr>
      <vt:lpstr>Izvor</vt:lpstr>
      <vt:lpstr> Slovenia on the European map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Inovativno učno okolje je izbira</dc:title>
  <dc:creator>Mateja</dc:creator>
  <cp:lastModifiedBy>Mateja Todorovski</cp:lastModifiedBy>
  <cp:revision>57</cp:revision>
  <dcterms:created xsi:type="dcterms:W3CDTF">2019-04-21T18:47:30Z</dcterms:created>
  <dcterms:modified xsi:type="dcterms:W3CDTF">2020-10-13T19:21:20Z</dcterms:modified>
</cp:coreProperties>
</file>